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81" r:id="rId13"/>
    <p:sldId id="271" r:id="rId14"/>
    <p:sldId id="282" r:id="rId15"/>
    <p:sldId id="269" r:id="rId16"/>
    <p:sldId id="270" r:id="rId17"/>
    <p:sldId id="272" r:id="rId18"/>
    <p:sldId id="273" r:id="rId19"/>
    <p:sldId id="289" r:id="rId20"/>
    <p:sldId id="275" r:id="rId21"/>
    <p:sldId id="288" r:id="rId22"/>
    <p:sldId id="283" r:id="rId23"/>
    <p:sldId id="284" r:id="rId24"/>
    <p:sldId id="285" r:id="rId25"/>
    <p:sldId id="286" r:id="rId26"/>
    <p:sldId id="287" r:id="rId27"/>
    <p:sldId id="279" r:id="rId28"/>
    <p:sldId id="280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C00"/>
    <a:srgbClr val="FFFD78"/>
    <a:srgbClr val="00B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42"/>
    <p:restoredTop sz="95934"/>
  </p:normalViewPr>
  <p:slideViewPr>
    <p:cSldViewPr snapToGrid="0" snapToObjects="1">
      <p:cViewPr>
        <p:scale>
          <a:sx n="75" d="100"/>
          <a:sy n="75" d="100"/>
        </p:scale>
        <p:origin x="1856" y="8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7/11/22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7/11/22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7/11/22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7/11/22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7/11/22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7/11/22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7/11/22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7/11/22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7/11/22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7/11/22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7/11/22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7/11/22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rickfontenot/ML2/blob/main/ensemble/research/snapshot_ensembles_train_1_get.pdf" TargetMode="External"/><Relationship Id="rId3" Type="http://schemas.openxmlformats.org/officeDocument/2006/relationships/hyperlink" Target="https://github.com/rickfontenot/ML2/blob/main/ensemble/research/2203.05757.pdf" TargetMode="External"/><Relationship Id="rId7" Type="http://schemas.openxmlformats.org/officeDocument/2006/relationships/hyperlink" Target="https://github.com/rickfontenot/ML2/blob/main/ensemble/research/An_Ensemble_Deep_Learning_Method_for_Vehicle_Type_Classification_on_Visual_Traffic_Surveillance_Sensors.pdf" TargetMode="External"/><Relationship Id="rId2" Type="http://schemas.openxmlformats.org/officeDocument/2006/relationships/hyperlink" Target="https://github.com/rickfontenot/ML2/blob/main/ensemble/research/2101.08387.pdf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github.com/rickfontenot/ML2/blob/main/ensemble/research/1-s2.0-S1361841517300166-main.pdf" TargetMode="External"/><Relationship Id="rId5" Type="http://schemas.openxmlformats.org/officeDocument/2006/relationships/hyperlink" Target="https://github.com/rickfontenot/ML2/blob/main/ensemble/research/1-s2.0-S0893608002001879-main.pdf" TargetMode="External"/><Relationship Id="rId4" Type="http://schemas.openxmlformats.org/officeDocument/2006/relationships/hyperlink" Target="https://github.com/rickfontenot/ML2/blob/main/ensemble/research/EMFA_compressed.pdf" TargetMode="Externa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11DB2A-3E73-0D0F-72B5-96B42E0B78C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Ensembling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02BC74-BEC4-2230-D303-BC39F5D5B39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Rick Fontenot</a:t>
            </a:r>
          </a:p>
          <a:p>
            <a:r>
              <a:rPr lang="en-US" dirty="0"/>
              <a:t>SMU DS7335 Machine Learning II</a:t>
            </a:r>
          </a:p>
          <a:p>
            <a:r>
              <a:rPr lang="en-US" dirty="0" err="1"/>
              <a:t>rickfontenot@gmail.com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78421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87229-C7B7-3756-9A85-3562411167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Assumptions: Pruning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923CA9-AC2E-CF87-B874-E57E8A2C5F8A}"/>
              </a:ext>
            </a:extLst>
          </p:cNvPr>
          <p:cNvSpPr txBox="1"/>
          <p:nvPr/>
        </p:nvSpPr>
        <p:spPr>
          <a:xfrm>
            <a:off x="1371600" y="6263964"/>
            <a:ext cx="705549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i="1" dirty="0" err="1">
                <a:effectLst/>
                <a:latin typeface="Calibri" panose="020F0502020204030204" pitchFamily="34" charset="0"/>
              </a:rPr>
              <a:t>Zhi</a:t>
            </a:r>
            <a:r>
              <a:rPr lang="en-US" sz="1400" i="1" dirty="0">
                <a:effectLst/>
                <a:latin typeface="Calibri" panose="020F0502020204030204" pitchFamily="34" charset="0"/>
              </a:rPr>
              <a:t>-Hua Zhou </a:t>
            </a:r>
            <a:r>
              <a:rPr lang="en-US" sz="1400" i="1" dirty="0">
                <a:latin typeface="Calibri" panose="020F0502020204030204" pitchFamily="34" charset="0"/>
              </a:rPr>
              <a:t>“Ensemble Methods: Foundations &amp; Algorithms” 2012</a:t>
            </a:r>
            <a:br>
              <a:rPr lang="en-US" sz="1400" i="1" dirty="0">
                <a:effectLst/>
                <a:latin typeface="Calibri" panose="020F0502020204030204" pitchFamily="34" charset="0"/>
              </a:rPr>
            </a:br>
            <a:endParaRPr lang="en-US" sz="1400" i="1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A72C73A-4683-ABD7-9F5F-140195F0E307}"/>
              </a:ext>
            </a:extLst>
          </p:cNvPr>
          <p:cNvGrpSpPr/>
          <p:nvPr/>
        </p:nvGrpSpPr>
        <p:grpSpPr>
          <a:xfrm>
            <a:off x="1371600" y="1718733"/>
            <a:ext cx="9423400" cy="3816074"/>
            <a:chOff x="1371600" y="1718733"/>
            <a:chExt cx="9423400" cy="381607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F7FDF5B8-2455-034C-96B1-4CE0126650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biLevel thresh="75000"/>
            </a:blip>
            <a:srcRect t="14300"/>
            <a:stretch/>
          </p:blipFill>
          <p:spPr>
            <a:xfrm>
              <a:off x="1371600" y="2171699"/>
              <a:ext cx="9423400" cy="3363108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2CFA33E-425E-06E1-4D09-08010D3ABB5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biLevel thresh="75000"/>
            </a:blip>
            <a:srcRect l="7907" t="210" b="88248"/>
            <a:stretch/>
          </p:blipFill>
          <p:spPr>
            <a:xfrm>
              <a:off x="1371600" y="1718733"/>
              <a:ext cx="8678333" cy="452967"/>
            </a:xfrm>
            <a:prstGeom prst="rect">
              <a:avLst/>
            </a:prstGeom>
          </p:spPr>
        </p:pic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AC701B77-3AD1-C6DA-B098-64FD3F48E5E5}"/>
              </a:ext>
            </a:extLst>
          </p:cNvPr>
          <p:cNvSpPr/>
          <p:nvPr/>
        </p:nvSpPr>
        <p:spPr>
          <a:xfrm>
            <a:off x="5554133" y="2629923"/>
            <a:ext cx="4809067" cy="270934"/>
          </a:xfrm>
          <a:prstGeom prst="rect">
            <a:avLst/>
          </a:prstGeom>
          <a:solidFill>
            <a:srgbClr val="FFFC00">
              <a:alpha val="5058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677273D-9C2E-674F-5914-7D16D89C18F1}"/>
              </a:ext>
            </a:extLst>
          </p:cNvPr>
          <p:cNvSpPr/>
          <p:nvPr/>
        </p:nvSpPr>
        <p:spPr>
          <a:xfrm>
            <a:off x="3618027" y="3582319"/>
            <a:ext cx="4809067" cy="270934"/>
          </a:xfrm>
          <a:prstGeom prst="rect">
            <a:avLst/>
          </a:prstGeom>
          <a:solidFill>
            <a:srgbClr val="FFFC00">
              <a:alpha val="5058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02E10C2-FCC4-AF48-BEEC-D50495B2DFCC}"/>
              </a:ext>
            </a:extLst>
          </p:cNvPr>
          <p:cNvSpPr/>
          <p:nvPr/>
        </p:nvSpPr>
        <p:spPr>
          <a:xfrm>
            <a:off x="3482561" y="3946897"/>
            <a:ext cx="3223040" cy="270934"/>
          </a:xfrm>
          <a:prstGeom prst="rect">
            <a:avLst/>
          </a:prstGeom>
          <a:solidFill>
            <a:srgbClr val="FFFC00">
              <a:alpha val="5058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E66672D-3EB6-135A-8D74-B9557079DA53}"/>
              </a:ext>
            </a:extLst>
          </p:cNvPr>
          <p:cNvSpPr/>
          <p:nvPr/>
        </p:nvSpPr>
        <p:spPr>
          <a:xfrm>
            <a:off x="3126961" y="4605385"/>
            <a:ext cx="3578640" cy="270934"/>
          </a:xfrm>
          <a:prstGeom prst="rect">
            <a:avLst/>
          </a:prstGeom>
          <a:solidFill>
            <a:srgbClr val="FFFC00">
              <a:alpha val="5058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8713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87229-C7B7-3756-9A85-3562411167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Assumptions: Pruning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443F4B-5DB1-8E51-475D-D07F49BEC1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8500" y="1661308"/>
            <a:ext cx="5346700" cy="4445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20DC803-FB7C-2C08-41FE-BEA85F36E771}"/>
              </a:ext>
            </a:extLst>
          </p:cNvPr>
          <p:cNvSpPr txBox="1"/>
          <p:nvPr/>
        </p:nvSpPr>
        <p:spPr>
          <a:xfrm>
            <a:off x="1219200" y="2084641"/>
            <a:ext cx="3976757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Order of base learners in pruning process can be ranked: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by lowest validation error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by highest diversity pairings of base learners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/>
          </a:p>
          <a:p>
            <a:r>
              <a:rPr lang="en-US" sz="2200" dirty="0"/>
              <a:t>Forward Selection</a:t>
            </a:r>
          </a:p>
          <a:p>
            <a:endParaRPr lang="en-US" sz="2200" dirty="0"/>
          </a:p>
          <a:p>
            <a:r>
              <a:rPr lang="en-US" sz="2200" dirty="0"/>
              <a:t>If the order is random, you may not find the optimal pruned mixture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923CA9-AC2E-CF87-B874-E57E8A2C5F8A}"/>
              </a:ext>
            </a:extLst>
          </p:cNvPr>
          <p:cNvSpPr txBox="1"/>
          <p:nvPr/>
        </p:nvSpPr>
        <p:spPr>
          <a:xfrm>
            <a:off x="1371600" y="6263964"/>
            <a:ext cx="705549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i="1" dirty="0" err="1">
                <a:effectLst/>
                <a:latin typeface="Calibri" panose="020F0502020204030204" pitchFamily="34" charset="0"/>
              </a:rPr>
              <a:t>Zhi</a:t>
            </a:r>
            <a:r>
              <a:rPr lang="en-US" sz="1400" i="1" dirty="0">
                <a:effectLst/>
                <a:latin typeface="Calibri" panose="020F0502020204030204" pitchFamily="34" charset="0"/>
              </a:rPr>
              <a:t>-Hua Zhou </a:t>
            </a:r>
            <a:r>
              <a:rPr lang="en-US" sz="1400" i="1" dirty="0">
                <a:latin typeface="Calibri" panose="020F0502020204030204" pitchFamily="34" charset="0"/>
              </a:rPr>
              <a:t>“Ensemble Methods: Foundations &amp; Algorithms” 2012</a:t>
            </a:r>
            <a:br>
              <a:rPr lang="en-US" sz="1400" i="1" dirty="0">
                <a:effectLst/>
                <a:latin typeface="Calibri" panose="020F0502020204030204" pitchFamily="34" charset="0"/>
              </a:rPr>
            </a:br>
            <a:endParaRPr lang="en-US" sz="1400" i="1" dirty="0"/>
          </a:p>
        </p:txBody>
      </p:sp>
    </p:spTree>
    <p:extLst>
      <p:ext uri="{BB962C8B-B14F-4D97-AF65-F5344CB8AC3E}">
        <p14:creationId xmlns:p14="http://schemas.microsoft.com/office/powerpoint/2010/main" val="4859573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D28557-3E8E-6188-B1CC-96D8FADAAA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demonstration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D98AC6-99F3-9B68-5CF0-64474234A50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Case study to explore effects of ensemble assumptions &amp; compare results and modeling time</a:t>
            </a:r>
          </a:p>
        </p:txBody>
      </p:sp>
    </p:spTree>
    <p:extLst>
      <p:ext uri="{BB962C8B-B14F-4D97-AF65-F5344CB8AC3E}">
        <p14:creationId xmlns:p14="http://schemas.microsoft.com/office/powerpoint/2010/main" val="18524952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FFDB0-77BC-5BEF-4987-7CB091E8A2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info on case for demo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C86E0DB-326F-D492-5661-EB60F9DC8A83}"/>
              </a:ext>
            </a:extLst>
          </p:cNvPr>
          <p:cNvSpPr txBox="1"/>
          <p:nvPr/>
        </p:nvSpPr>
        <p:spPr>
          <a:xfrm>
            <a:off x="1371600" y="1665812"/>
            <a:ext cx="10430933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200" dirty="0"/>
              <a:t>Anonymized data set with 45 numeric features and 5 string features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200" dirty="0"/>
              <a:t>Target is binary and also anonymized, client wants predictions to decide what actions to take on each transaction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200" dirty="0"/>
              <a:t>Incorrect predictions cost the client money on each transaction, $100 for a false positive and $200 for a false negative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200" dirty="0"/>
              <a:t>Cost function was set up to sum all these costs on prediction set then divide by total predictions to normalize to Average Money Lost per transaction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200" dirty="0"/>
              <a:t>The client has approximately 160,000 transactions annually, so the annual value of savings can be estimated for each model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200" dirty="0"/>
              <a:t>Goal is to minimize money loss (not maximize accuracy)</a:t>
            </a:r>
          </a:p>
        </p:txBody>
      </p:sp>
    </p:spTree>
    <p:extLst>
      <p:ext uri="{BB962C8B-B14F-4D97-AF65-F5344CB8AC3E}">
        <p14:creationId xmlns:p14="http://schemas.microsoft.com/office/powerpoint/2010/main" val="36479592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370418-4D4A-8162-450F-55F02896D0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 Meta-Learner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106CF7-77DC-3391-6AE1-97CB7881F51F}"/>
              </a:ext>
            </a:extLst>
          </p:cNvPr>
          <p:cNvSpPr txBox="1"/>
          <p:nvPr/>
        </p:nvSpPr>
        <p:spPr>
          <a:xfrm>
            <a:off x="1219203" y="3471329"/>
            <a:ext cx="1083733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Training</a:t>
            </a:r>
          </a:p>
          <a:p>
            <a:pPr algn="ctr"/>
            <a:r>
              <a:rPr lang="en-US" dirty="0"/>
              <a:t>Data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2AB8DB-E801-8493-1D84-B89B078182C7}"/>
              </a:ext>
            </a:extLst>
          </p:cNvPr>
          <p:cNvSpPr txBox="1"/>
          <p:nvPr/>
        </p:nvSpPr>
        <p:spPr>
          <a:xfrm>
            <a:off x="3115733" y="1942219"/>
            <a:ext cx="208279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/>
              <a:t>Base Learners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BD14EB-977C-1B25-B83B-991FE7C43B19}"/>
              </a:ext>
            </a:extLst>
          </p:cNvPr>
          <p:cNvSpPr txBox="1"/>
          <p:nvPr/>
        </p:nvSpPr>
        <p:spPr>
          <a:xfrm>
            <a:off x="3115733" y="2629933"/>
            <a:ext cx="20828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Logistic Regression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E91D09-9985-D66E-B253-E26742D90C97}"/>
              </a:ext>
            </a:extLst>
          </p:cNvPr>
          <p:cNvSpPr txBox="1"/>
          <p:nvPr/>
        </p:nvSpPr>
        <p:spPr>
          <a:xfrm>
            <a:off x="3115733" y="3306631"/>
            <a:ext cx="20828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Random Forest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80C5D6-993F-7E6B-A4DE-C5A04D0C6F2E}"/>
              </a:ext>
            </a:extLst>
          </p:cNvPr>
          <p:cNvSpPr txBox="1"/>
          <p:nvPr/>
        </p:nvSpPr>
        <p:spPr>
          <a:xfrm>
            <a:off x="3115733" y="3969264"/>
            <a:ext cx="20828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XGBoost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469CD5-15A7-CE6C-FE59-1898B9FBF54A}"/>
              </a:ext>
            </a:extLst>
          </p:cNvPr>
          <p:cNvSpPr txBox="1"/>
          <p:nvPr/>
        </p:nvSpPr>
        <p:spPr>
          <a:xfrm>
            <a:off x="3115733" y="4614964"/>
            <a:ext cx="20828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Neural Network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D93E29-E47B-465E-6B5B-EE9C44660E22}"/>
              </a:ext>
            </a:extLst>
          </p:cNvPr>
          <p:cNvSpPr txBox="1"/>
          <p:nvPr/>
        </p:nvSpPr>
        <p:spPr>
          <a:xfrm>
            <a:off x="6942666" y="2873454"/>
            <a:ext cx="2082800" cy="2154436"/>
          </a:xfrm>
          <a:prstGeom prst="rect">
            <a:avLst/>
          </a:prstGeom>
          <a:solidFill>
            <a:srgbClr val="00B0F0">
              <a:alpha val="51373"/>
            </a:srgb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dirty="0"/>
          </a:p>
          <a:p>
            <a:pPr algn="ctr"/>
            <a:r>
              <a:rPr lang="en-US" sz="2200" u="sng" dirty="0"/>
              <a:t>Neural Network Meta Learner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5 dense layers with 300 neurons</a:t>
            </a:r>
          </a:p>
          <a:p>
            <a:pPr algn="ctr"/>
            <a:endParaRPr lang="en-US" dirty="0"/>
          </a:p>
        </p:txBody>
      </p: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FFABA50E-A473-205F-830C-179D3B7158BF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 flipV="1">
            <a:off x="2302936" y="2814599"/>
            <a:ext cx="812797" cy="979896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EF5C5065-C2E2-65B9-5B76-03F0F7418FB8}"/>
              </a:ext>
            </a:extLst>
          </p:cNvPr>
          <p:cNvCxnSpPr>
            <a:cxnSpLocks/>
            <a:stCxn id="5" idx="3"/>
            <a:endCxn id="8" idx="1"/>
          </p:cNvCxnSpPr>
          <p:nvPr/>
        </p:nvCxnSpPr>
        <p:spPr>
          <a:xfrm flipV="1">
            <a:off x="2302936" y="3491297"/>
            <a:ext cx="812797" cy="303198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7381B04F-3831-1AFD-373A-7AC805D7F02A}"/>
              </a:ext>
            </a:extLst>
          </p:cNvPr>
          <p:cNvCxnSpPr>
            <a:cxnSpLocks/>
            <a:stCxn id="5" idx="3"/>
            <a:endCxn id="9" idx="1"/>
          </p:cNvCxnSpPr>
          <p:nvPr/>
        </p:nvCxnSpPr>
        <p:spPr>
          <a:xfrm>
            <a:off x="2302936" y="3794495"/>
            <a:ext cx="812797" cy="359435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2E8AFCDB-150E-EAAE-5EBD-B1FD84000652}"/>
              </a:ext>
            </a:extLst>
          </p:cNvPr>
          <p:cNvCxnSpPr>
            <a:cxnSpLocks/>
            <a:stCxn id="5" idx="3"/>
            <a:endCxn id="10" idx="1"/>
          </p:cNvCxnSpPr>
          <p:nvPr/>
        </p:nvCxnSpPr>
        <p:spPr>
          <a:xfrm>
            <a:off x="2302936" y="3794495"/>
            <a:ext cx="812797" cy="1005135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>
            <a:extLst>
              <a:ext uri="{FF2B5EF4-FFF2-40B4-BE49-F238E27FC236}">
                <a16:creationId xmlns:a16="http://schemas.microsoft.com/office/drawing/2014/main" id="{5D7C7BE4-43BE-438F-5487-616B3F66096B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5198533" y="2814599"/>
            <a:ext cx="1744133" cy="288350"/>
          </a:xfrm>
          <a:prstGeom prst="bentConnector3">
            <a:avLst>
              <a:gd name="adj1" fmla="val 50000"/>
            </a:avLst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>
            <a:extLst>
              <a:ext uri="{FF2B5EF4-FFF2-40B4-BE49-F238E27FC236}">
                <a16:creationId xmlns:a16="http://schemas.microsoft.com/office/drawing/2014/main" id="{8123ADD8-0B54-3ADC-D330-8A8D6F731C2B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 flipV="1">
            <a:off x="5198533" y="3950672"/>
            <a:ext cx="1744133" cy="203258"/>
          </a:xfrm>
          <a:prstGeom prst="bentConnector3">
            <a:avLst>
              <a:gd name="adj1" fmla="val 50000"/>
            </a:avLst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Elbow Connector 33">
            <a:extLst>
              <a:ext uri="{FF2B5EF4-FFF2-40B4-BE49-F238E27FC236}">
                <a16:creationId xmlns:a16="http://schemas.microsoft.com/office/drawing/2014/main" id="{E35E0F1F-DA9A-C7FE-7FA9-BA70A2087110}"/>
              </a:ext>
            </a:extLst>
          </p:cNvPr>
          <p:cNvCxnSpPr>
            <a:cxnSpLocks/>
            <a:stCxn id="10" idx="3"/>
          </p:cNvCxnSpPr>
          <p:nvPr/>
        </p:nvCxnSpPr>
        <p:spPr>
          <a:xfrm flipV="1">
            <a:off x="5198533" y="4117660"/>
            <a:ext cx="1744133" cy="681970"/>
          </a:xfrm>
          <a:prstGeom prst="bentConnector3">
            <a:avLst>
              <a:gd name="adj1" fmla="val 67476"/>
            </a:avLst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E4FEC549-38B2-9F16-0556-F86FC37901CD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5198533" y="3491297"/>
            <a:ext cx="1744133" cy="0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02F76240-889A-DB49-C941-0E0EA6151D19}"/>
              </a:ext>
            </a:extLst>
          </p:cNvPr>
          <p:cNvSpPr txBox="1"/>
          <p:nvPr/>
        </p:nvSpPr>
        <p:spPr>
          <a:xfrm>
            <a:off x="4969930" y="3147661"/>
            <a:ext cx="208279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Probabilities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E89E733-60D1-6CD1-B1C7-1093DD9111EB}"/>
              </a:ext>
            </a:extLst>
          </p:cNvPr>
          <p:cNvSpPr txBox="1"/>
          <p:nvPr/>
        </p:nvSpPr>
        <p:spPr>
          <a:xfrm>
            <a:off x="9550398" y="3147769"/>
            <a:ext cx="2082800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200" dirty="0"/>
              <a:t>Predictions</a:t>
            </a:r>
          </a:p>
          <a:p>
            <a:pPr algn="ctr"/>
            <a:r>
              <a:rPr lang="en-US" dirty="0"/>
              <a:t>(Sigmoid Function)</a:t>
            </a:r>
          </a:p>
        </p:txBody>
      </p:sp>
      <p:cxnSp>
        <p:nvCxnSpPr>
          <p:cNvPr id="50" name="Elbow Connector 49">
            <a:extLst>
              <a:ext uri="{FF2B5EF4-FFF2-40B4-BE49-F238E27FC236}">
                <a16:creationId xmlns:a16="http://schemas.microsoft.com/office/drawing/2014/main" id="{C4F31DBD-7EEB-DD81-91BD-47CEAB0E8FCB}"/>
              </a:ext>
            </a:extLst>
          </p:cNvPr>
          <p:cNvCxnSpPr>
            <a:cxnSpLocks/>
            <a:stCxn id="11" idx="3"/>
            <a:endCxn id="49" idx="1"/>
          </p:cNvCxnSpPr>
          <p:nvPr/>
        </p:nvCxnSpPr>
        <p:spPr>
          <a:xfrm flipV="1">
            <a:off x="9025466" y="3501712"/>
            <a:ext cx="524932" cy="448960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86646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8028F1-33E3-0E48-4D97-7926DC2772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Base Learner Models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C0C6A6F-AC8C-886B-7186-8AAF5A936A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854200"/>
            <a:ext cx="9055780" cy="197696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0F9ABCE-7902-D3E7-EB74-6D1254957947}"/>
              </a:ext>
            </a:extLst>
          </p:cNvPr>
          <p:cNvSpPr txBox="1"/>
          <p:nvPr/>
        </p:nvSpPr>
        <p:spPr>
          <a:xfrm>
            <a:off x="1371600" y="4068228"/>
            <a:ext cx="10430933" cy="20615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Neural Network (NN) is best individual model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NN train time is longer, creating out-of-fold predictions on training set much longer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Time to create validation set predictions is negligible after models are trained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Will validation set have large enough sample size for meta-learner ensemble?</a:t>
            </a:r>
          </a:p>
        </p:txBody>
      </p:sp>
    </p:spTree>
    <p:extLst>
      <p:ext uri="{BB962C8B-B14F-4D97-AF65-F5344CB8AC3E}">
        <p14:creationId xmlns:p14="http://schemas.microsoft.com/office/powerpoint/2010/main" val="2445677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EBCF0D-715B-751F-331C-4EFBF5A2D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228602"/>
            <a:ext cx="9601200" cy="1485900"/>
          </a:xfrm>
        </p:spPr>
        <p:txBody>
          <a:bodyPr/>
          <a:lstStyle/>
          <a:p>
            <a:r>
              <a:rPr lang="en-US" dirty="0"/>
              <a:t>In-fold vs. out-of-fold predictions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B068FE-6158-25CD-8F92-B8AE8FB51B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926" y="3051567"/>
            <a:ext cx="3571013" cy="34614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12C98C6-F8AF-146C-9B02-7EA465724C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1836" y="3051567"/>
            <a:ext cx="3561879" cy="34614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D19C4C2-F8CA-28A2-B410-268DB35FA0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3715" y="3051567"/>
            <a:ext cx="3470549" cy="345228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8012D62-6D92-FCBE-ECB9-20D5FB2169BB}"/>
              </a:ext>
            </a:extLst>
          </p:cNvPr>
          <p:cNvSpPr txBox="1"/>
          <p:nvPr/>
        </p:nvSpPr>
        <p:spPr>
          <a:xfrm>
            <a:off x="1055926" y="1349990"/>
            <a:ext cx="9279468" cy="1354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800" dirty="0"/>
              <a:t>Predictions are relatively similar in linear model, but more significant</a:t>
            </a:r>
            <a:r>
              <a:rPr lang="en-US" dirty="0"/>
              <a:t>ly different in more complex models prone to overfitting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/>
              <a:t>With a 0.5 cutoff, the 0/1 classifications have similar error rates but the probabilities are what feed as inputs to meta-learner so the differences can be significant when overfit</a:t>
            </a:r>
          </a:p>
        </p:txBody>
      </p:sp>
    </p:spTree>
    <p:extLst>
      <p:ext uri="{BB962C8B-B14F-4D97-AF65-F5344CB8AC3E}">
        <p14:creationId xmlns:p14="http://schemas.microsoft.com/office/powerpoint/2010/main" val="38130028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9276259-C0C8-CDF5-A1E4-8BAEE06EFD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of Ensembles trained </a:t>
            </a:r>
            <a:br>
              <a:rPr lang="en-US" dirty="0"/>
            </a:br>
            <a:r>
              <a:rPr lang="en-US" dirty="0"/>
              <a:t>from in-fold vs. out-of-fold predictions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6EF5BA-F84C-F209-0AC9-7A47601207CE}"/>
              </a:ext>
            </a:extLst>
          </p:cNvPr>
          <p:cNvSpPr txBox="1"/>
          <p:nvPr/>
        </p:nvSpPr>
        <p:spPr>
          <a:xfrm>
            <a:off x="1286933" y="4181674"/>
            <a:ext cx="10905067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All 4 base learners included in a neural network meta-learner ensemble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Using In-fold probabilities from base learner performed significantly worse than not </a:t>
            </a:r>
            <a:r>
              <a:rPr lang="en-US" sz="2200" dirty="0" err="1"/>
              <a:t>ensembling</a:t>
            </a:r>
            <a:r>
              <a:rPr lang="en-US" sz="2200" dirty="0"/>
              <a:t> at all (predictions were overfit)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Out-of-fold predictions on smaller validation set performed as well as larger training 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For this case study, additional time to create out-of-fold predictions on training set not worth the time, but in other cases with smaller sample sizes it may be advisable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66FE30A-2E58-31B0-85E5-7E90CACCFC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9648" y="2171700"/>
            <a:ext cx="9619249" cy="1858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8593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CA8D0-64B0-3C2A-3EE7-0393833A55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Pruning Exercises by Ranking Order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F18093-6CC3-7966-1A10-453B44F04A32}"/>
              </a:ext>
            </a:extLst>
          </p:cNvPr>
          <p:cNvSpPr txBox="1"/>
          <p:nvPr/>
        </p:nvSpPr>
        <p:spPr>
          <a:xfrm>
            <a:off x="1378416" y="2272268"/>
            <a:ext cx="38709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u="sng" dirty="0"/>
              <a:t>Correlation Matrix for OOF predictions</a:t>
            </a:r>
            <a:endParaRPr lang="en-US" u="sng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3817E1-CAB6-9EA8-8EDA-0D1A7092AE25}"/>
              </a:ext>
            </a:extLst>
          </p:cNvPr>
          <p:cNvSpPr txBox="1"/>
          <p:nvPr/>
        </p:nvSpPr>
        <p:spPr>
          <a:xfrm>
            <a:off x="7603065" y="2837010"/>
            <a:ext cx="2082800" cy="20313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800" b="1" dirty="0"/>
              <a:t>Pruning Ex. 2</a:t>
            </a:r>
          </a:p>
          <a:p>
            <a:pPr algn="ctr"/>
            <a:endParaRPr lang="en-US" sz="1800" u="sng" dirty="0"/>
          </a:p>
          <a:p>
            <a:r>
              <a:rPr lang="en-US" sz="1800" u="sng" dirty="0"/>
              <a:t>Order by Diversity:</a:t>
            </a:r>
          </a:p>
          <a:p>
            <a:r>
              <a:rPr lang="en-US" dirty="0"/>
              <a:t>Neural Network</a:t>
            </a:r>
          </a:p>
          <a:p>
            <a:r>
              <a:rPr lang="en-US" dirty="0"/>
              <a:t>Logistic Regression</a:t>
            </a:r>
          </a:p>
          <a:p>
            <a:r>
              <a:rPr lang="en-US" dirty="0"/>
              <a:t>Random Forest</a:t>
            </a:r>
          </a:p>
          <a:p>
            <a:r>
              <a:rPr lang="en-US" dirty="0"/>
              <a:t>XBG Classifier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569344-A88B-3908-7526-803D29403F07}"/>
              </a:ext>
            </a:extLst>
          </p:cNvPr>
          <p:cNvSpPr txBox="1"/>
          <p:nvPr/>
        </p:nvSpPr>
        <p:spPr>
          <a:xfrm>
            <a:off x="5401732" y="2837010"/>
            <a:ext cx="2082800" cy="20313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Pruning Ex. 1</a:t>
            </a:r>
          </a:p>
          <a:p>
            <a:endParaRPr lang="en-US" sz="1800" u="sng" dirty="0"/>
          </a:p>
          <a:p>
            <a:r>
              <a:rPr lang="en-US" sz="1800" u="sng" dirty="0"/>
              <a:t>Order by Best Loss:</a:t>
            </a:r>
          </a:p>
          <a:p>
            <a:r>
              <a:rPr lang="en-US" dirty="0"/>
              <a:t>Neural Network</a:t>
            </a:r>
          </a:p>
          <a:p>
            <a:r>
              <a:rPr lang="en-US" dirty="0"/>
              <a:t>XGB Classifier</a:t>
            </a:r>
          </a:p>
          <a:p>
            <a:r>
              <a:rPr lang="en-US" dirty="0"/>
              <a:t>Random Forest</a:t>
            </a:r>
          </a:p>
          <a:p>
            <a:r>
              <a:rPr lang="en-US" dirty="0"/>
              <a:t>Logistic Regression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A503E8-3CF0-DA8D-9421-A807974C4F80}"/>
              </a:ext>
            </a:extLst>
          </p:cNvPr>
          <p:cNvSpPr txBox="1"/>
          <p:nvPr/>
        </p:nvSpPr>
        <p:spPr>
          <a:xfrm>
            <a:off x="9804398" y="2837009"/>
            <a:ext cx="2082800" cy="20313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800" b="1" dirty="0"/>
              <a:t>Pruning Ex. 3</a:t>
            </a:r>
          </a:p>
          <a:p>
            <a:pPr algn="ctr"/>
            <a:endParaRPr lang="en-US" sz="1800" u="sng" dirty="0"/>
          </a:p>
          <a:p>
            <a:r>
              <a:rPr lang="en-US" sz="1800" u="sng" dirty="0"/>
              <a:t>Order Randomly:</a:t>
            </a:r>
          </a:p>
          <a:p>
            <a:r>
              <a:rPr lang="en-US" dirty="0"/>
              <a:t>Neural Network</a:t>
            </a:r>
          </a:p>
          <a:p>
            <a:r>
              <a:rPr lang="en-US" dirty="0"/>
              <a:t>Random Forest</a:t>
            </a:r>
          </a:p>
          <a:p>
            <a:r>
              <a:rPr lang="en-US" dirty="0"/>
              <a:t>Logistic Regression</a:t>
            </a:r>
          </a:p>
          <a:p>
            <a:r>
              <a:rPr lang="en-US" dirty="0"/>
              <a:t>XBG Classifier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6ED5BEE-293E-459E-874C-B3BD53E582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7352" y="2604036"/>
            <a:ext cx="3210520" cy="2737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8747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CA8D0-64B0-3C2A-3EE7-0393833A55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Pruning a Neural-Network Meta-Learner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9F43E12-78F1-9797-2630-70213C196FE9}"/>
              </a:ext>
            </a:extLst>
          </p:cNvPr>
          <p:cNvSpPr txBox="1"/>
          <p:nvPr/>
        </p:nvSpPr>
        <p:spPr>
          <a:xfrm>
            <a:off x="1371600" y="1339106"/>
            <a:ext cx="100584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Ranking by Loss produced the best ensemble with just two learners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Reducing base learners to just NN &amp; XGB lowers loss and saves time vs. using all 4 base learners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514807D-8003-E54E-E79E-F2A7CEAFEF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0650" y="2451100"/>
            <a:ext cx="6870700" cy="440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2914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0A9B1-3774-25E3-4E29-E5A56139A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Rapid Rise in Research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5DE600E-E799-B3C3-53B2-11F2F39668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728161"/>
            <a:ext cx="7485685" cy="425076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F43323-BC9C-3C72-8961-CEED7AD1AE13}"/>
              </a:ext>
            </a:extLst>
          </p:cNvPr>
          <p:cNvSpPr txBox="1"/>
          <p:nvPr/>
        </p:nvSpPr>
        <p:spPr>
          <a:xfrm>
            <a:off x="1371600" y="6101328"/>
            <a:ext cx="705549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i="1" dirty="0" err="1">
                <a:effectLst/>
                <a:latin typeface="Calibri" panose="020F0502020204030204" pitchFamily="34" charset="0"/>
              </a:rPr>
              <a:t>Yongquan</a:t>
            </a:r>
            <a:r>
              <a:rPr lang="en-US" sz="1400" i="1" dirty="0">
                <a:effectLst/>
                <a:latin typeface="Calibri" panose="020F0502020204030204" pitchFamily="34" charset="0"/>
              </a:rPr>
              <a:t> Yang et. </a:t>
            </a:r>
            <a:r>
              <a:rPr lang="en-US" sz="1400" i="1" dirty="0">
                <a:latin typeface="Calibri" panose="020F0502020204030204" pitchFamily="34" charset="0"/>
              </a:rPr>
              <a:t>al “A Survey on Ensemble Learning under the Era of Deep Learning” 2021</a:t>
            </a:r>
            <a:br>
              <a:rPr lang="en-US" sz="1400" i="1" dirty="0">
                <a:effectLst/>
                <a:latin typeface="Calibri" panose="020F0502020204030204" pitchFamily="34" charset="0"/>
              </a:rPr>
            </a:br>
            <a:endParaRPr lang="en-US" sz="1400" i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BA429B-F2AC-C679-DCE1-E05840ACCE36}"/>
              </a:ext>
            </a:extLst>
          </p:cNvPr>
          <p:cNvSpPr txBox="1"/>
          <p:nvPr/>
        </p:nvSpPr>
        <p:spPr>
          <a:xfrm>
            <a:off x="2421849" y="1801578"/>
            <a:ext cx="1997173" cy="591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Traditional Ensemble Learning (TEL)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FB9882-C841-FF79-089B-45C9725664E5}"/>
              </a:ext>
            </a:extLst>
          </p:cNvPr>
          <p:cNvSpPr txBox="1"/>
          <p:nvPr/>
        </p:nvSpPr>
        <p:spPr>
          <a:xfrm>
            <a:off x="5440894" y="1728161"/>
            <a:ext cx="1997173" cy="5918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Ensemble Deep Learning (EDL) </a:t>
            </a:r>
          </a:p>
        </p:txBody>
      </p:sp>
    </p:spTree>
    <p:extLst>
      <p:ext uri="{BB962C8B-B14F-4D97-AF65-F5344CB8AC3E}">
        <p14:creationId xmlns:p14="http://schemas.microsoft.com/office/powerpoint/2010/main" val="20698743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CA8D0-64B0-3C2A-3EE7-0393833A55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of ensemble models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9F43E12-78F1-9797-2630-70213C196FE9}"/>
              </a:ext>
            </a:extLst>
          </p:cNvPr>
          <p:cNvSpPr txBox="1"/>
          <p:nvPr/>
        </p:nvSpPr>
        <p:spPr>
          <a:xfrm>
            <a:off x="1286933" y="1648883"/>
            <a:ext cx="977053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Best Ensemble saves $38,400 annually with less than 3 additional minutes of training time compared to best individual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Without exploring out-of-fold sample size and without pruning, ensemble training time would have taken 5X as long and saved less money than the final pruned ensemble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B7F956-B4B8-7194-C4B3-D325326F1E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5449" y="3227916"/>
            <a:ext cx="8953500" cy="283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1327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2CFDFC-B2BF-D7E0-7F72-66A8D581F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Re-cap so far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92AB1E-E65A-02AA-D4EA-625FD374A216}"/>
              </a:ext>
            </a:extLst>
          </p:cNvPr>
          <p:cNvSpPr txBox="1"/>
          <p:nvPr/>
        </p:nvSpPr>
        <p:spPr>
          <a:xfrm>
            <a:off x="1286933" y="1934636"/>
            <a:ext cx="10295468" cy="27699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Out-of-fold predictions are critical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“Good” models with low loss are critical, but model diversity is important too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Pruning ensembles produces better results than just </a:t>
            </a:r>
            <a:r>
              <a:rPr lang="en-US" sz="2400" dirty="0" err="1"/>
              <a:t>ensembling</a:t>
            </a:r>
            <a:r>
              <a:rPr lang="en-US" sz="2400" dirty="0"/>
              <a:t> all the base learners available, and it saves time by reducing number of models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Training time, compute resources and time to make out-of-fold predictions for meta-learner inputs all create challenges for Deep Ensemble Learning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26E284-0241-377B-7E88-9E387D3D2FCC}"/>
              </a:ext>
            </a:extLst>
          </p:cNvPr>
          <p:cNvSpPr txBox="1"/>
          <p:nvPr/>
        </p:nvSpPr>
        <p:spPr>
          <a:xfrm>
            <a:off x="1286933" y="4849930"/>
            <a:ext cx="1058333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0070C0"/>
                </a:solidFill>
              </a:rPr>
              <a:t>So what’s happening in the realm of Deep Ensemble Research?</a:t>
            </a:r>
          </a:p>
        </p:txBody>
      </p:sp>
    </p:spTree>
    <p:extLst>
      <p:ext uri="{BB962C8B-B14F-4D97-AF65-F5344CB8AC3E}">
        <p14:creationId xmlns:p14="http://schemas.microsoft.com/office/powerpoint/2010/main" val="1516939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9276259-C0C8-CDF5-A1E4-8BAEE06EFD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Recent Deep Ensemble research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6EF5BA-F84C-F209-0AC9-7A47601207CE}"/>
              </a:ext>
            </a:extLst>
          </p:cNvPr>
          <p:cNvSpPr txBox="1"/>
          <p:nvPr/>
        </p:nvSpPr>
        <p:spPr>
          <a:xfrm>
            <a:off x="1286933" y="1624744"/>
            <a:ext cx="10363199" cy="46166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200" dirty="0"/>
              <a:t>Suk HI, Lee SW, Shen D; Alzheimer’s Disease Neuroimaging Initiative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200" dirty="0"/>
              <a:t>Challenge in brain imaging analysis is the high dimensionality of data, but with a small number of samples available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200" dirty="0"/>
              <a:t>Due to interpretable model requirements, sparsity-inducing penalization is considered as one of the key techniques for feature selection in medical problems.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200" dirty="0"/>
              <a:t>They built multiple sparse regression models with different values of a regularization control parameter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200" dirty="0"/>
              <a:t>CNN as ensemble by taking the predictions from the multiple regression models as input for final clinical decision making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200" dirty="0"/>
              <a:t>Higher sensitivity score means the lower the chance of mis-diagnosing patients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200" dirty="0"/>
              <a:t>This ensemble method improved sensitivity by 4.36% to 7.77% compared to previous modeling methods on the same subject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90ED6A-2669-5007-B67B-F658B8C46D1D}"/>
              </a:ext>
            </a:extLst>
          </p:cNvPr>
          <p:cNvSpPr txBox="1"/>
          <p:nvPr/>
        </p:nvSpPr>
        <p:spPr>
          <a:xfrm>
            <a:off x="1286933" y="6287724"/>
            <a:ext cx="988906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dirty="0">
                <a:solidFill>
                  <a:srgbClr val="212121"/>
                </a:solidFill>
                <a:effectLst/>
                <a:latin typeface="system-ui"/>
              </a:rPr>
              <a:t>Suk HI, Lee SW, Shen D; Alzheimer’s Disease Neuroimaging Initiative. Deep ensemble learning of sparse regression models for brain disease diagnosis. Med Image Anal. 2017 Apr;37:101-113. </a:t>
            </a:r>
            <a:r>
              <a:rPr lang="en-US" sz="1200" b="0" i="0" dirty="0" err="1">
                <a:solidFill>
                  <a:srgbClr val="212121"/>
                </a:solidFill>
                <a:effectLst/>
                <a:latin typeface="system-ui"/>
              </a:rPr>
              <a:t>doi</a:t>
            </a:r>
            <a:r>
              <a:rPr lang="en-US" sz="1200" b="0" i="0" dirty="0">
                <a:solidFill>
                  <a:srgbClr val="212121"/>
                </a:solidFill>
                <a:effectLst/>
                <a:latin typeface="system-ui"/>
              </a:rPr>
              <a:t>: 10.1016/j.media.2017.01.008. </a:t>
            </a:r>
            <a:r>
              <a:rPr lang="en-US" sz="1200" b="0" i="0" dirty="0" err="1">
                <a:solidFill>
                  <a:srgbClr val="212121"/>
                </a:solidFill>
                <a:effectLst/>
                <a:latin typeface="system-ui"/>
              </a:rPr>
              <a:t>Epub</a:t>
            </a:r>
            <a:r>
              <a:rPr lang="en-US" sz="1200" b="0" i="0" dirty="0">
                <a:solidFill>
                  <a:srgbClr val="212121"/>
                </a:solidFill>
                <a:effectLst/>
                <a:latin typeface="system-ui"/>
              </a:rPr>
              <a:t> 2017 Jan 24. PMID: 28167394; PMCID: PMC5808465.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1502451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9276259-C0C8-CDF5-A1E4-8BAEE06EFD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Recent Deep Ensemble research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6EF5BA-F84C-F209-0AC9-7A47601207CE}"/>
              </a:ext>
            </a:extLst>
          </p:cNvPr>
          <p:cNvSpPr txBox="1"/>
          <p:nvPr/>
        </p:nvSpPr>
        <p:spPr>
          <a:xfrm>
            <a:off x="1286933" y="1624744"/>
            <a:ext cx="10363199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200" dirty="0"/>
              <a:t>W. Liu, M. Zhang, Z. Luo and Y. Cai, "An Ensemble Deep Learning Method for Vehicle Type Classification on Visual Traffic Surveillance Sensors," 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200" dirty="0"/>
              <a:t>Balanced sampling data augmentation strategy to increase the number of samples of rare classes in the original dataset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200" dirty="0"/>
              <a:t>Multiple Convolutional neural network models are trained with different residual learning frameworks (initialization pretrained on ImageNet for all)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200" dirty="0"/>
              <a:t>Outputs of CNN models combined by maximum voting policy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2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CD8C6E-CAEC-7677-7F0F-581EC44FAED0}"/>
              </a:ext>
            </a:extLst>
          </p:cNvPr>
          <p:cNvSpPr txBox="1"/>
          <p:nvPr/>
        </p:nvSpPr>
        <p:spPr>
          <a:xfrm>
            <a:off x="1286932" y="6287724"/>
            <a:ext cx="775546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W. Liu, M. Zhang, Z. Luo and Y. Cai, "An Ensemble Deep Learning Method for Vehicle Type Classification on Visual Traffic Surveillance Sensors," in IEEE Access, vol. 5, pp. 24417-24425, 2017, </a:t>
            </a:r>
            <a:r>
              <a:rPr lang="en-US" sz="1200" dirty="0" err="1"/>
              <a:t>doi</a:t>
            </a:r>
            <a:r>
              <a:rPr lang="en-US" sz="1200" dirty="0"/>
              <a:t>: 10.1109/ACCESS.2017.2766203.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BD3B2E0-4987-EF45-7D46-06D839AAC1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599" y="4357384"/>
            <a:ext cx="5884765" cy="175174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8CA2B0A-55BA-83D0-E281-930CEC1E6B59}"/>
              </a:ext>
            </a:extLst>
          </p:cNvPr>
          <p:cNvSpPr txBox="1"/>
          <p:nvPr/>
        </p:nvSpPr>
        <p:spPr>
          <a:xfrm>
            <a:off x="8229603" y="5723467"/>
            <a:ext cx="1930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Ensemble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624108-0E1D-A480-4AD3-3F6D47DDA8ED}"/>
              </a:ext>
            </a:extLst>
          </p:cNvPr>
          <p:cNvSpPr txBox="1"/>
          <p:nvPr/>
        </p:nvSpPr>
        <p:spPr>
          <a:xfrm>
            <a:off x="8246541" y="5383368"/>
            <a:ext cx="233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Best individual CNN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1F17572-0E5C-4C21-7D43-8B2A10D6032C}"/>
              </a:ext>
            </a:extLst>
          </p:cNvPr>
          <p:cNvCxnSpPr>
            <a:cxnSpLocks/>
            <a:stCxn id="9" idx="1"/>
          </p:cNvCxnSpPr>
          <p:nvPr/>
        </p:nvCxnSpPr>
        <p:spPr>
          <a:xfrm flipH="1">
            <a:off x="7535340" y="5568034"/>
            <a:ext cx="71120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AB0DF0D-D72F-FBF7-4052-C8DF75651860}"/>
              </a:ext>
            </a:extLst>
          </p:cNvPr>
          <p:cNvCxnSpPr>
            <a:cxnSpLocks/>
          </p:cNvCxnSpPr>
          <p:nvPr/>
        </p:nvCxnSpPr>
        <p:spPr>
          <a:xfrm flipH="1">
            <a:off x="7518402" y="5906700"/>
            <a:ext cx="711201" cy="0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90364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9276259-C0C8-CDF5-A1E4-8BAEE06EFD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Recent Deep Ensemble research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6EF5BA-F84C-F209-0AC9-7A47601207CE}"/>
              </a:ext>
            </a:extLst>
          </p:cNvPr>
          <p:cNvSpPr txBox="1"/>
          <p:nvPr/>
        </p:nvSpPr>
        <p:spPr>
          <a:xfrm>
            <a:off x="1219200" y="1365785"/>
            <a:ext cx="10363199" cy="48782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200" dirty="0"/>
              <a:t>Huang G, et al:  Snapshot Ensembles: Train 1, Get M for Free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200" dirty="0"/>
              <a:t>Ensembles of neural networks more robust than individual networks but training multiple deep networks for model averaging is computationally expensive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200" dirty="0"/>
              <a:t>In gradient descent, number of possible local minima grows exponentially with number of parameters. Two identical architectures optimized with different initializations or minibatch orderings will converge to different solutions. 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200" dirty="0"/>
              <a:t>Although different local minima often have very similar error rates, the corresponding neural networks tend to make different mistakes. This diversity can be exploited through </a:t>
            </a:r>
            <a:r>
              <a:rPr lang="en-US" sz="2200" dirty="0" err="1"/>
              <a:t>ensembling</a:t>
            </a:r>
            <a:r>
              <a:rPr lang="en-US" sz="2200" dirty="0"/>
              <a:t>, in which multiple neural networks are trained from different initializations and then combined with majority voting or averaging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200" dirty="0"/>
              <a:t>Snapshot </a:t>
            </a:r>
            <a:r>
              <a:rPr lang="en-US" sz="2200" dirty="0" err="1"/>
              <a:t>Ensembling</a:t>
            </a:r>
            <a:r>
              <a:rPr lang="en-US" sz="2200" dirty="0"/>
              <a:t> saves models at each local minimum then continues training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200" dirty="0"/>
              <a:t>Ensemble of snapshot models yielded lower error rates than single models at no additional training cost, and compare favorably to traditional network ensembles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0A3686-8034-7029-5B90-F9036EBC664C}"/>
              </a:ext>
            </a:extLst>
          </p:cNvPr>
          <p:cNvSpPr txBox="1"/>
          <p:nvPr/>
        </p:nvSpPr>
        <p:spPr>
          <a:xfrm>
            <a:off x="1286933" y="6396335"/>
            <a:ext cx="968586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effectLst/>
                <a:latin typeface="Calibri" panose="020F0502020204030204" pitchFamily="34" charset="0"/>
              </a:rPr>
              <a:t>Huang G, Li Y, Pleiss G, et al (2017a) Snapshot Ensembles: Train 1, Get M for Free. In: </a:t>
            </a:r>
            <a:r>
              <a:rPr lang="en-US" sz="1200" dirty="0"/>
              <a:t> </a:t>
            </a:r>
            <a:r>
              <a:rPr lang="en-US" sz="1200" dirty="0">
                <a:effectLst/>
                <a:latin typeface="Calibri" panose="020F0502020204030204" pitchFamily="34" charset="0"/>
              </a:rPr>
              <a:t>International Conference on Learning Representations 2017</a:t>
            </a:r>
            <a:br>
              <a:rPr lang="en-US" sz="1200" dirty="0">
                <a:effectLst/>
                <a:latin typeface="Calibri" panose="020F0502020204030204" pitchFamily="34" charset="0"/>
              </a:rPr>
            </a:b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4017954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9276259-C0C8-CDF5-A1E4-8BAEE06EFD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Snapshot Ensemble Results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6EF5BA-F84C-F209-0AC9-7A47601207CE}"/>
              </a:ext>
            </a:extLst>
          </p:cNvPr>
          <p:cNvSpPr txBox="1"/>
          <p:nvPr/>
        </p:nvSpPr>
        <p:spPr>
          <a:xfrm>
            <a:off x="1286933" y="1624744"/>
            <a:ext cx="10363199" cy="11849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200" dirty="0"/>
              <a:t>Notice that pruning matters here too, adding more snapshots to ensemble doesn’t keep reducing error rate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2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0A3686-8034-7029-5B90-F9036EBC664C}"/>
              </a:ext>
            </a:extLst>
          </p:cNvPr>
          <p:cNvSpPr txBox="1"/>
          <p:nvPr/>
        </p:nvSpPr>
        <p:spPr>
          <a:xfrm>
            <a:off x="1286933" y="6396335"/>
            <a:ext cx="968586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effectLst/>
                <a:latin typeface="Calibri" panose="020F0502020204030204" pitchFamily="34" charset="0"/>
              </a:rPr>
              <a:t>Huang G, Li Y, Pleiss G, et al (2017a) Snapshot Ensembles: Train 1, Get M for Free. In: </a:t>
            </a:r>
            <a:r>
              <a:rPr lang="en-US" sz="1200" dirty="0"/>
              <a:t> </a:t>
            </a:r>
            <a:r>
              <a:rPr lang="en-US" sz="1200" dirty="0">
                <a:effectLst/>
                <a:latin typeface="Calibri" panose="020F0502020204030204" pitchFamily="34" charset="0"/>
              </a:rPr>
              <a:t>International Conference on Learning Representations 2017</a:t>
            </a:r>
            <a:br>
              <a:rPr lang="en-US" sz="1200" dirty="0">
                <a:effectLst/>
                <a:latin typeface="Calibri" panose="020F0502020204030204" pitchFamily="34" charset="0"/>
              </a:rPr>
            </a:br>
            <a:endParaRPr lang="en-US" sz="12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E0BD155-70EC-3035-6F5E-8AEAE5E520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748571"/>
            <a:ext cx="4193528" cy="184279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E2185A6-0E79-C3A2-F9C0-910A6160AD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9628" y="2748571"/>
            <a:ext cx="2349500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7493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9276259-C0C8-CDF5-A1E4-8BAEE06EFD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Snapshot Ensemble Results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6EF5BA-F84C-F209-0AC9-7A47601207CE}"/>
              </a:ext>
            </a:extLst>
          </p:cNvPr>
          <p:cNvSpPr txBox="1"/>
          <p:nvPr/>
        </p:nvSpPr>
        <p:spPr>
          <a:xfrm>
            <a:off x="1286933" y="1624744"/>
            <a:ext cx="10363199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200" dirty="0"/>
              <a:t>Snapshot Ensemble didn’t produce as low error as true ensemble of multiple fully trained models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200" dirty="0"/>
              <a:t>But remember that red line is #snapshots in one model, so at the right end of chart it’s training time is approximately 1/6</a:t>
            </a:r>
            <a:r>
              <a:rPr lang="en-US" sz="2200" baseline="30000" dirty="0"/>
              <a:t>th</a:t>
            </a:r>
            <a:r>
              <a:rPr lang="en-US" sz="2200" dirty="0"/>
              <a:t> that of the fully trained true ensemble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2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0A3686-8034-7029-5B90-F9036EBC664C}"/>
              </a:ext>
            </a:extLst>
          </p:cNvPr>
          <p:cNvSpPr txBox="1"/>
          <p:nvPr/>
        </p:nvSpPr>
        <p:spPr>
          <a:xfrm>
            <a:off x="1286933" y="6396335"/>
            <a:ext cx="968586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effectLst/>
                <a:latin typeface="Calibri" panose="020F0502020204030204" pitchFamily="34" charset="0"/>
              </a:rPr>
              <a:t>Huang G, Li Y, Pleiss G, et al (2017a) Snapshot Ensembles: Train 1, Get M for Free. In: </a:t>
            </a:r>
            <a:r>
              <a:rPr lang="en-US" sz="1200" dirty="0"/>
              <a:t> </a:t>
            </a:r>
            <a:r>
              <a:rPr lang="en-US" sz="1200" dirty="0">
                <a:effectLst/>
                <a:latin typeface="Calibri" panose="020F0502020204030204" pitchFamily="34" charset="0"/>
              </a:rPr>
              <a:t>International Conference on Learning Representations 2017</a:t>
            </a:r>
            <a:br>
              <a:rPr lang="en-US" sz="1200" dirty="0">
                <a:effectLst/>
                <a:latin typeface="Calibri" panose="020F0502020204030204" pitchFamily="34" charset="0"/>
              </a:rPr>
            </a:br>
            <a:endParaRPr lang="en-US" sz="1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208A42-C9EB-5278-751F-CF7CA0C39A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7468" y="3271284"/>
            <a:ext cx="4538132" cy="2830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6684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FF63C-F5AD-0099-5A62-BACA75E52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7C920C-7233-2502-CA72-295E47BA7682}"/>
              </a:ext>
            </a:extLst>
          </p:cNvPr>
          <p:cNvSpPr txBox="1"/>
          <p:nvPr/>
        </p:nvSpPr>
        <p:spPr>
          <a:xfrm>
            <a:off x="982138" y="1463809"/>
            <a:ext cx="10972800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 Survey on Ensemble Learning under the Era of Deep Learning:</a:t>
            </a:r>
          </a:p>
          <a:p>
            <a:r>
              <a:rPr lang="en-US" dirty="0">
                <a:hlinkClick r:id="rId2"/>
              </a:rPr>
              <a:t>https://github.com/rickfontenot/ML2/blob/main/ensemble/research/2101.08387.pdf</a:t>
            </a:r>
            <a:endParaRPr lang="en-US" dirty="0"/>
          </a:p>
          <a:p>
            <a:endParaRPr lang="en-US" sz="800" dirty="0"/>
          </a:p>
          <a:p>
            <a:r>
              <a:rPr lang="en-US" dirty="0"/>
              <a:t>A Comparative Study of non-deep learning, deep learning, and ensemble learning methods:</a:t>
            </a:r>
          </a:p>
          <a:p>
            <a:r>
              <a:rPr lang="en-US" dirty="0">
                <a:hlinkClick r:id="rId3"/>
              </a:rPr>
              <a:t>https://github.com/rickfontenot/ML2/blob/main/ensemble/research/2203.05757.pdf</a:t>
            </a:r>
            <a:endParaRPr lang="en-US" dirty="0"/>
          </a:p>
          <a:p>
            <a:endParaRPr lang="en-US" sz="800" dirty="0"/>
          </a:p>
          <a:p>
            <a:endParaRPr lang="en-US" sz="800" dirty="0"/>
          </a:p>
          <a:p>
            <a:r>
              <a:rPr lang="en-US" dirty="0"/>
              <a:t>Ensemble Methods: Foundations &amp; Algorithms (book By </a:t>
            </a:r>
            <a:r>
              <a:rPr lang="en-US" dirty="0" err="1"/>
              <a:t>Zhi</a:t>
            </a:r>
            <a:r>
              <a:rPr lang="en-US" dirty="0"/>
              <a:t>-Hua Zhou):</a:t>
            </a:r>
          </a:p>
          <a:p>
            <a:r>
              <a:rPr lang="en-US" dirty="0">
                <a:hlinkClick r:id="rId4"/>
              </a:rPr>
              <a:t>https://github.com/rickfontenot/ML2/blob/main/ensemble/research/EMFA_compressed.pdf</a:t>
            </a:r>
            <a:endParaRPr lang="en-US" dirty="0"/>
          </a:p>
          <a:p>
            <a:endParaRPr lang="en-US" sz="800" dirty="0"/>
          </a:p>
          <a:p>
            <a:r>
              <a:rPr lang="en-US" dirty="0"/>
              <a:t>Clustering ensembles of Neural Network Models:</a:t>
            </a:r>
          </a:p>
          <a:p>
            <a:r>
              <a:rPr lang="en-US" dirty="0">
                <a:hlinkClick r:id="rId5"/>
              </a:rPr>
              <a:t>https://github.com/rickfontenot/ML2/blob/main/ensemble/research/1-s2.0-S0893608002001879-main.pdf</a:t>
            </a:r>
            <a:endParaRPr lang="en-US" dirty="0"/>
          </a:p>
          <a:p>
            <a:endParaRPr lang="en-US" sz="800" dirty="0"/>
          </a:p>
          <a:p>
            <a:r>
              <a:rPr lang="en-US" dirty="0"/>
              <a:t>Alzheimer’s Disease Neuroimaging Initiative:</a:t>
            </a:r>
          </a:p>
          <a:p>
            <a:r>
              <a:rPr lang="en-US" dirty="0">
                <a:hlinkClick r:id="rId6"/>
              </a:rPr>
              <a:t>https://github.com/rickfontenot/ML2/blob/main/ensemble/research/1-s2.0-S1361841517300166-main.pdf</a:t>
            </a:r>
            <a:endParaRPr lang="en-US" dirty="0"/>
          </a:p>
          <a:p>
            <a:endParaRPr lang="en-US" sz="800" dirty="0"/>
          </a:p>
          <a:p>
            <a:r>
              <a:rPr lang="en-US" dirty="0"/>
              <a:t>An Ensemble Deep Learning Method for Vehicle Type Classification on Visual Traffic Surveillance Sensors:</a:t>
            </a:r>
          </a:p>
          <a:p>
            <a:r>
              <a:rPr lang="en-US" dirty="0">
                <a:hlinkClick r:id="rId7"/>
              </a:rPr>
              <a:t>https://github.com/rickfontenot/ML2/blob/main/ensemble/research/An_Ensemble_Deep_Learning_Method_for_Vehicle_Type_Classification_on_Visual_Traffic_Surveillance_Sensors.pdf</a:t>
            </a:r>
            <a:endParaRPr lang="en-US" dirty="0"/>
          </a:p>
          <a:p>
            <a:endParaRPr lang="en-US" sz="800" dirty="0"/>
          </a:p>
          <a:p>
            <a:r>
              <a:rPr lang="en-US" dirty="0"/>
              <a:t>Snapshot Ensembles: Train 1, Get M for Free</a:t>
            </a:r>
          </a:p>
          <a:p>
            <a:r>
              <a:rPr lang="en-US" dirty="0">
                <a:hlinkClick r:id="rId8"/>
              </a:rPr>
              <a:t>https://github.com/rickfontenot/ML2/blob/main/ensemble/research/snapshot_ensembles_train_1_get.pdf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60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D2590-9E77-4829-E374-DE522E51EC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11313871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A17FF-0B15-EF81-32B1-B6F49EBF6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Popularity in Competitions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5654E0-35C0-D09C-7073-CEF8939BC281}"/>
              </a:ext>
            </a:extLst>
          </p:cNvPr>
          <p:cNvSpPr txBox="1"/>
          <p:nvPr/>
        </p:nvSpPr>
        <p:spPr>
          <a:xfrm>
            <a:off x="1371599" y="4447341"/>
            <a:ext cx="431074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i="1" dirty="0">
                <a:effectLst/>
                <a:latin typeface="Calibri" panose="020F0502020204030204" pitchFamily="34" charset="0"/>
              </a:rPr>
              <a:t>Slide From Dr. Slater’s Quantifying the World Course</a:t>
            </a:r>
            <a:endParaRPr lang="en-US" sz="1400" i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7C4EE0-3CBC-511C-14F8-6EA35966E9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2130" b="45546"/>
          <a:stretch/>
        </p:blipFill>
        <p:spPr>
          <a:xfrm>
            <a:off x="1371600" y="2344540"/>
            <a:ext cx="4941328" cy="2110101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01B50CA4-CD98-5F6D-7F27-F4DA6264B465}"/>
              </a:ext>
            </a:extLst>
          </p:cNvPr>
          <p:cNvGrpSpPr/>
          <p:nvPr/>
        </p:nvGrpSpPr>
        <p:grpSpPr>
          <a:xfrm>
            <a:off x="6674490" y="1624831"/>
            <a:ext cx="5063029" cy="4863837"/>
            <a:chOff x="7050049" y="1624831"/>
            <a:chExt cx="5063029" cy="486383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65A2CE1-93EF-3A48-D3F5-5C883BC259E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9120" b="75254"/>
            <a:stretch/>
          </p:blipFill>
          <p:spPr>
            <a:xfrm>
              <a:off x="7128971" y="1624831"/>
              <a:ext cx="4984107" cy="1369173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4DE7BBE-E916-8B06-BA66-B76914009F3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9120" t="37337"/>
            <a:stretch/>
          </p:blipFill>
          <p:spPr>
            <a:xfrm>
              <a:off x="7050049" y="3021568"/>
              <a:ext cx="4984107" cy="34671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268681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CCC93D-41B8-DCCB-D9B4-953989ED4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Counterpoint &amp; Considerations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774362-B2EF-9071-3B0D-D5998EBEF164}"/>
              </a:ext>
            </a:extLst>
          </p:cNvPr>
          <p:cNvSpPr txBox="1"/>
          <p:nvPr/>
        </p:nvSpPr>
        <p:spPr>
          <a:xfrm>
            <a:off x="1371600" y="5433536"/>
            <a:ext cx="705549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i="1" dirty="0" err="1">
                <a:effectLst/>
                <a:latin typeface="Calibri" panose="020F0502020204030204" pitchFamily="34" charset="0"/>
              </a:rPr>
              <a:t>Tanoor</a:t>
            </a:r>
            <a:r>
              <a:rPr lang="en-US" sz="1400" i="1" dirty="0">
                <a:effectLst/>
                <a:latin typeface="Calibri" panose="020F0502020204030204" pitchFamily="34" charset="0"/>
              </a:rPr>
              <a:t> </a:t>
            </a:r>
            <a:r>
              <a:rPr lang="en-US" sz="1400" i="1" dirty="0">
                <a:latin typeface="Calibri" panose="020F0502020204030204" pitchFamily="34" charset="0"/>
              </a:rPr>
              <a:t>al “When You Shouldn’t Use Ensemble Learning” 2021</a:t>
            </a:r>
          </a:p>
          <a:p>
            <a:r>
              <a:rPr lang="en-US" sz="1400" i="1" dirty="0">
                <a:effectLst/>
                <a:latin typeface="Calibri" panose="020F0502020204030204" pitchFamily="34" charset="0"/>
              </a:rPr>
              <a:t>https://</a:t>
            </a:r>
            <a:r>
              <a:rPr lang="en-US" sz="1400" i="1" dirty="0" err="1">
                <a:effectLst/>
                <a:latin typeface="Calibri" panose="020F0502020204030204" pitchFamily="34" charset="0"/>
              </a:rPr>
              <a:t>deepchecks.com</a:t>
            </a:r>
            <a:r>
              <a:rPr lang="en-US" sz="1400" i="1" dirty="0">
                <a:effectLst/>
                <a:latin typeface="Calibri" panose="020F0502020204030204" pitchFamily="34" charset="0"/>
              </a:rPr>
              <a:t>/when-you-</a:t>
            </a:r>
            <a:r>
              <a:rPr lang="en-US" sz="1400" i="1" dirty="0" err="1">
                <a:effectLst/>
                <a:latin typeface="Calibri" panose="020F0502020204030204" pitchFamily="34" charset="0"/>
              </a:rPr>
              <a:t>shouldnt</a:t>
            </a:r>
            <a:r>
              <a:rPr lang="en-US" sz="1400" i="1" dirty="0">
                <a:effectLst/>
                <a:latin typeface="Calibri" panose="020F0502020204030204" pitchFamily="34" charset="0"/>
              </a:rPr>
              <a:t>-use-ensemble-learning/</a:t>
            </a:r>
            <a:br>
              <a:rPr lang="en-US" sz="1400" i="1" dirty="0">
                <a:effectLst/>
                <a:latin typeface="Calibri" panose="020F0502020204030204" pitchFamily="34" charset="0"/>
              </a:rPr>
            </a:br>
            <a:endParaRPr lang="en-US" sz="1400" i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F84418-DF92-6BC6-A265-C7FB1BB2B5E5}"/>
              </a:ext>
            </a:extLst>
          </p:cNvPr>
          <p:cNvSpPr txBox="1"/>
          <p:nvPr/>
        </p:nvSpPr>
        <p:spPr>
          <a:xfrm>
            <a:off x="1371600" y="1720840"/>
            <a:ext cx="10338352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“More often than not, winners of Kaggle competitions have used ensemble methods…while they are a popular choice for ML competitions, they are not used in production in the “real world” quite as often as we might expect” </a:t>
            </a:r>
            <a:r>
              <a:rPr lang="en-US" sz="1400" i="1" dirty="0"/>
              <a:t>--Philip </a:t>
            </a:r>
            <a:r>
              <a:rPr lang="en-US" sz="1400" i="1" dirty="0" err="1"/>
              <a:t>Tannor</a:t>
            </a:r>
            <a:r>
              <a:rPr lang="en-US" sz="1400" i="1" dirty="0"/>
              <a:t>, CEO of </a:t>
            </a:r>
            <a:r>
              <a:rPr lang="en-US" sz="1400" i="1" dirty="0" err="1"/>
              <a:t>Deepchecks</a:t>
            </a:r>
            <a:r>
              <a:rPr lang="en-US" sz="1400" i="1" dirty="0"/>
              <a:t>  (uses Explainable AI to check and monitor ML models)</a:t>
            </a:r>
          </a:p>
          <a:p>
            <a:endParaRPr lang="en-US" dirty="0"/>
          </a:p>
          <a:p>
            <a:r>
              <a:rPr lang="en-US" sz="2200" dirty="0"/>
              <a:t>When you shouldn’t use Ensemble Learning: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Can’t afford extra overhead in training and inference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If your model must operate in real-time it needs to be lean to reduce latency.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Additional training time if you need to regularly retrain to avoid model drift.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Lack of explain-ability</a:t>
            </a:r>
          </a:p>
        </p:txBody>
      </p:sp>
    </p:spTree>
    <p:extLst>
      <p:ext uri="{BB962C8B-B14F-4D97-AF65-F5344CB8AC3E}">
        <p14:creationId xmlns:p14="http://schemas.microsoft.com/office/powerpoint/2010/main" val="30005076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A47812-3C0C-E687-F65D-A21F997B4E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Approach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CB7F42-1E14-ED51-06CD-A651178319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3" y="3240433"/>
            <a:ext cx="5215095" cy="289173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B8F5842-35AB-DF9A-F72B-9AAB9B1FE09D}"/>
              </a:ext>
            </a:extLst>
          </p:cNvPr>
          <p:cNvSpPr txBox="1"/>
          <p:nvPr/>
        </p:nvSpPr>
        <p:spPr>
          <a:xfrm>
            <a:off x="1371600" y="6284565"/>
            <a:ext cx="705549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i="1" dirty="0" err="1">
                <a:effectLst/>
                <a:latin typeface="Calibri" panose="020F0502020204030204" pitchFamily="34" charset="0"/>
              </a:rPr>
              <a:t>Zhi</a:t>
            </a:r>
            <a:r>
              <a:rPr lang="en-US" sz="1400" i="1" dirty="0">
                <a:effectLst/>
                <a:latin typeface="Calibri" panose="020F0502020204030204" pitchFamily="34" charset="0"/>
              </a:rPr>
              <a:t>-Hua Zhou </a:t>
            </a:r>
            <a:r>
              <a:rPr lang="en-US" sz="1400" i="1" dirty="0">
                <a:latin typeface="Calibri" panose="020F0502020204030204" pitchFamily="34" charset="0"/>
              </a:rPr>
              <a:t>“Ensemble Methods: Foundations &amp; Algorithms” 2012</a:t>
            </a:r>
            <a:br>
              <a:rPr lang="en-US" sz="1400" i="1" dirty="0">
                <a:effectLst/>
                <a:latin typeface="Calibri" panose="020F0502020204030204" pitchFamily="34" charset="0"/>
              </a:rPr>
            </a:br>
            <a:endParaRPr lang="en-US" sz="1400" i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8BA529-7C0B-3506-07A3-ABA78401A1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7625" y="3512513"/>
            <a:ext cx="5693598" cy="267031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371D522-A4F8-5E95-1DCA-8D40FC0B5CC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673"/>
          <a:stretch/>
        </p:blipFill>
        <p:spPr>
          <a:xfrm>
            <a:off x="1371600" y="1617915"/>
            <a:ext cx="9385300" cy="1295400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E68386C4-6D9B-228F-1922-32FF9E909BB2}"/>
              </a:ext>
            </a:extLst>
          </p:cNvPr>
          <p:cNvSpPr/>
          <p:nvPr/>
        </p:nvSpPr>
        <p:spPr>
          <a:xfrm>
            <a:off x="3826750" y="4216400"/>
            <a:ext cx="1778183" cy="880533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331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20E279-4622-236D-2F8A-FF122525B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Combination Methods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94E5871-85F1-5E72-0E4A-608BB2E1D791}"/>
              </a:ext>
            </a:extLst>
          </p:cNvPr>
          <p:cNvSpPr txBox="1"/>
          <p:nvPr/>
        </p:nvSpPr>
        <p:spPr>
          <a:xfrm>
            <a:off x="1371600" y="1582341"/>
            <a:ext cx="9601200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Numerical predictions: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Simple Averaging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Weighted averaging</a:t>
            </a:r>
          </a:p>
          <a:p>
            <a:endParaRPr lang="en-US" dirty="0"/>
          </a:p>
          <a:p>
            <a:r>
              <a:rPr lang="en-US" dirty="0"/>
              <a:t>Classification: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Majority voting – if a class receives more than 50% votes between base learners that becomes the ensemble prediction. If no class receive 50% then there is no ensemble prediction and you can default to a class or choose one base learner’s results as default.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Plurality voting – simply choose the class with the most votes between all base learners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Weighted voting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Soft voting – rather than using hard classifications from each base learner, average their prediction probabilities. This can be weighted averaging similar to above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Meta Learners: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Combination determine by more complex models such as regression, random forest, neural networks or an appropriate type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Can be used for Numerical or Classification predictions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72370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370418-4D4A-8162-450F-55F02896D0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Meta-Learners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106CF7-77DC-3391-6AE1-97CB7881F51F}"/>
              </a:ext>
            </a:extLst>
          </p:cNvPr>
          <p:cNvSpPr txBox="1"/>
          <p:nvPr/>
        </p:nvSpPr>
        <p:spPr>
          <a:xfrm>
            <a:off x="1219203" y="3471329"/>
            <a:ext cx="1083733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Training</a:t>
            </a:r>
          </a:p>
          <a:p>
            <a:pPr algn="ctr"/>
            <a:r>
              <a:rPr lang="en-US" dirty="0"/>
              <a:t>Data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2AB8DB-E801-8493-1D84-B89B078182C7}"/>
              </a:ext>
            </a:extLst>
          </p:cNvPr>
          <p:cNvSpPr txBox="1"/>
          <p:nvPr/>
        </p:nvSpPr>
        <p:spPr>
          <a:xfrm>
            <a:off x="3115733" y="1942219"/>
            <a:ext cx="208279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/>
              <a:t>Base Learners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BD14EB-977C-1B25-B83B-991FE7C43B19}"/>
              </a:ext>
            </a:extLst>
          </p:cNvPr>
          <p:cNvSpPr txBox="1"/>
          <p:nvPr/>
        </p:nvSpPr>
        <p:spPr>
          <a:xfrm>
            <a:off x="3115733" y="2629933"/>
            <a:ext cx="20828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Logistic Regression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E91D09-9985-D66E-B253-E26742D90C97}"/>
              </a:ext>
            </a:extLst>
          </p:cNvPr>
          <p:cNvSpPr txBox="1"/>
          <p:nvPr/>
        </p:nvSpPr>
        <p:spPr>
          <a:xfrm>
            <a:off x="3115733" y="3306631"/>
            <a:ext cx="20828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Random Forest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80C5D6-993F-7E6B-A4DE-C5A04D0C6F2E}"/>
              </a:ext>
            </a:extLst>
          </p:cNvPr>
          <p:cNvSpPr txBox="1"/>
          <p:nvPr/>
        </p:nvSpPr>
        <p:spPr>
          <a:xfrm>
            <a:off x="3115733" y="3969264"/>
            <a:ext cx="20828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XGBoost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469CD5-15A7-CE6C-FE59-1898B9FBF54A}"/>
              </a:ext>
            </a:extLst>
          </p:cNvPr>
          <p:cNvSpPr txBox="1"/>
          <p:nvPr/>
        </p:nvSpPr>
        <p:spPr>
          <a:xfrm>
            <a:off x="3115733" y="4614964"/>
            <a:ext cx="20828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Neural Network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D93E29-E47B-465E-6B5B-EE9C44660E22}"/>
              </a:ext>
            </a:extLst>
          </p:cNvPr>
          <p:cNvSpPr txBox="1"/>
          <p:nvPr/>
        </p:nvSpPr>
        <p:spPr>
          <a:xfrm>
            <a:off x="6942666" y="2873454"/>
            <a:ext cx="2082800" cy="1538883"/>
          </a:xfrm>
          <a:prstGeom prst="rect">
            <a:avLst/>
          </a:prstGeom>
          <a:solidFill>
            <a:srgbClr val="00B0F0">
              <a:alpha val="51373"/>
            </a:srgb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dirty="0"/>
          </a:p>
          <a:p>
            <a:pPr algn="ctr"/>
            <a:r>
              <a:rPr lang="en-US" sz="2200" u="sng" dirty="0"/>
              <a:t>Meta Learner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Any ML Model</a:t>
            </a:r>
          </a:p>
          <a:p>
            <a:pPr algn="ctr"/>
            <a:endParaRPr lang="en-US" dirty="0"/>
          </a:p>
        </p:txBody>
      </p: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FFABA50E-A473-205F-830C-179D3B7158BF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 flipV="1">
            <a:off x="2302936" y="2814599"/>
            <a:ext cx="812797" cy="979896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EF5C5065-C2E2-65B9-5B76-03F0F7418FB8}"/>
              </a:ext>
            </a:extLst>
          </p:cNvPr>
          <p:cNvCxnSpPr>
            <a:cxnSpLocks/>
            <a:stCxn id="5" idx="3"/>
            <a:endCxn id="8" idx="1"/>
          </p:cNvCxnSpPr>
          <p:nvPr/>
        </p:nvCxnSpPr>
        <p:spPr>
          <a:xfrm flipV="1">
            <a:off x="2302936" y="3491297"/>
            <a:ext cx="812797" cy="303198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7381B04F-3831-1AFD-373A-7AC805D7F02A}"/>
              </a:ext>
            </a:extLst>
          </p:cNvPr>
          <p:cNvCxnSpPr>
            <a:cxnSpLocks/>
            <a:stCxn id="5" idx="3"/>
            <a:endCxn id="9" idx="1"/>
          </p:cNvCxnSpPr>
          <p:nvPr/>
        </p:nvCxnSpPr>
        <p:spPr>
          <a:xfrm>
            <a:off x="2302936" y="3794495"/>
            <a:ext cx="812797" cy="359435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2E8AFCDB-150E-EAAE-5EBD-B1FD84000652}"/>
              </a:ext>
            </a:extLst>
          </p:cNvPr>
          <p:cNvCxnSpPr>
            <a:cxnSpLocks/>
            <a:stCxn id="5" idx="3"/>
            <a:endCxn id="10" idx="1"/>
          </p:cNvCxnSpPr>
          <p:nvPr/>
        </p:nvCxnSpPr>
        <p:spPr>
          <a:xfrm>
            <a:off x="2302936" y="3794495"/>
            <a:ext cx="812797" cy="1005135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>
            <a:extLst>
              <a:ext uri="{FF2B5EF4-FFF2-40B4-BE49-F238E27FC236}">
                <a16:creationId xmlns:a16="http://schemas.microsoft.com/office/drawing/2014/main" id="{5D7C7BE4-43BE-438F-5487-616B3F66096B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5198533" y="2814599"/>
            <a:ext cx="1744133" cy="288350"/>
          </a:xfrm>
          <a:prstGeom prst="bentConnector3">
            <a:avLst>
              <a:gd name="adj1" fmla="val 50000"/>
            </a:avLst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>
            <a:extLst>
              <a:ext uri="{FF2B5EF4-FFF2-40B4-BE49-F238E27FC236}">
                <a16:creationId xmlns:a16="http://schemas.microsoft.com/office/drawing/2014/main" id="{8123ADD8-0B54-3ADC-D330-8A8D6F731C2B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 flipV="1">
            <a:off x="5198533" y="3642896"/>
            <a:ext cx="1744133" cy="511034"/>
          </a:xfrm>
          <a:prstGeom prst="bentConnector3">
            <a:avLst>
              <a:gd name="adj1" fmla="val 50000"/>
            </a:avLst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Elbow Connector 33">
            <a:extLst>
              <a:ext uri="{FF2B5EF4-FFF2-40B4-BE49-F238E27FC236}">
                <a16:creationId xmlns:a16="http://schemas.microsoft.com/office/drawing/2014/main" id="{E35E0F1F-DA9A-C7FE-7FA9-BA70A2087110}"/>
              </a:ext>
            </a:extLst>
          </p:cNvPr>
          <p:cNvCxnSpPr>
            <a:cxnSpLocks/>
            <a:stCxn id="10" idx="3"/>
          </p:cNvCxnSpPr>
          <p:nvPr/>
        </p:nvCxnSpPr>
        <p:spPr>
          <a:xfrm flipV="1">
            <a:off x="5198533" y="4117660"/>
            <a:ext cx="1744133" cy="681970"/>
          </a:xfrm>
          <a:prstGeom prst="bentConnector3">
            <a:avLst>
              <a:gd name="adj1" fmla="val 67476"/>
            </a:avLst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E4FEC549-38B2-9F16-0556-F86FC37901CD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5198533" y="3491297"/>
            <a:ext cx="1744133" cy="0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02F76240-889A-DB49-C941-0E0EA6151D19}"/>
              </a:ext>
            </a:extLst>
          </p:cNvPr>
          <p:cNvSpPr txBox="1"/>
          <p:nvPr/>
        </p:nvSpPr>
        <p:spPr>
          <a:xfrm>
            <a:off x="4969930" y="3147661"/>
            <a:ext cx="208279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Probabilities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E89E733-60D1-6CD1-B1C7-1093DD9111EB}"/>
              </a:ext>
            </a:extLst>
          </p:cNvPr>
          <p:cNvSpPr txBox="1"/>
          <p:nvPr/>
        </p:nvSpPr>
        <p:spPr>
          <a:xfrm>
            <a:off x="9550398" y="3147769"/>
            <a:ext cx="1744133" cy="98488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200" dirty="0"/>
              <a:t>Predictions</a:t>
            </a:r>
          </a:p>
          <a:p>
            <a:pPr algn="ctr"/>
            <a:r>
              <a:rPr lang="en-US" dirty="0"/>
              <a:t>(Can be class or probabilities)</a:t>
            </a:r>
          </a:p>
        </p:txBody>
      </p:sp>
      <p:cxnSp>
        <p:nvCxnSpPr>
          <p:cNvPr id="50" name="Elbow Connector 49">
            <a:extLst>
              <a:ext uri="{FF2B5EF4-FFF2-40B4-BE49-F238E27FC236}">
                <a16:creationId xmlns:a16="http://schemas.microsoft.com/office/drawing/2014/main" id="{C4F31DBD-7EEB-DD81-91BD-47CEAB0E8FCB}"/>
              </a:ext>
            </a:extLst>
          </p:cNvPr>
          <p:cNvCxnSpPr>
            <a:cxnSpLocks/>
            <a:stCxn id="11" idx="3"/>
            <a:endCxn id="49" idx="1"/>
          </p:cNvCxnSpPr>
          <p:nvPr/>
        </p:nvCxnSpPr>
        <p:spPr>
          <a:xfrm flipV="1">
            <a:off x="9025466" y="3640212"/>
            <a:ext cx="524932" cy="2684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6820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637D6-9055-7413-9673-9901D8DA6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Assumptions: Out-of-fold predictions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0ADFEDD-E40B-BBC3-10C0-FAAF91CBEBC7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75000"/>
          </a:blip>
          <a:stretch>
            <a:fillRect/>
          </a:stretch>
        </p:blipFill>
        <p:spPr>
          <a:xfrm>
            <a:off x="1354667" y="1707576"/>
            <a:ext cx="7971183" cy="31284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9B77272-5950-CDCB-68BB-2F0653D0B113}"/>
              </a:ext>
            </a:extLst>
          </p:cNvPr>
          <p:cNvSpPr txBox="1"/>
          <p:nvPr/>
        </p:nvSpPr>
        <p:spPr>
          <a:xfrm>
            <a:off x="1371600" y="6263964"/>
            <a:ext cx="705549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i="1" dirty="0" err="1">
                <a:effectLst/>
                <a:latin typeface="Calibri" panose="020F0502020204030204" pitchFamily="34" charset="0"/>
              </a:rPr>
              <a:t>Zhi</a:t>
            </a:r>
            <a:r>
              <a:rPr lang="en-US" sz="1400" i="1" dirty="0">
                <a:effectLst/>
                <a:latin typeface="Calibri" panose="020F0502020204030204" pitchFamily="34" charset="0"/>
              </a:rPr>
              <a:t>-Hua Zhou </a:t>
            </a:r>
            <a:r>
              <a:rPr lang="en-US" sz="1400" i="1" dirty="0">
                <a:latin typeface="Calibri" panose="020F0502020204030204" pitchFamily="34" charset="0"/>
              </a:rPr>
              <a:t>“Ensemble Methods: Foundations &amp; Algorithms” 2012</a:t>
            </a:r>
            <a:br>
              <a:rPr lang="en-US" sz="1400" i="1" dirty="0">
                <a:effectLst/>
                <a:latin typeface="Calibri" panose="020F0502020204030204" pitchFamily="34" charset="0"/>
              </a:rPr>
            </a:br>
            <a:endParaRPr lang="en-US" sz="1400" i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7FDFC56-D208-864A-D2F9-88D22F6EE533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</a:blip>
          <a:stretch>
            <a:fillRect/>
          </a:stretch>
        </p:blipFill>
        <p:spPr>
          <a:xfrm>
            <a:off x="1349309" y="4791892"/>
            <a:ext cx="7981897" cy="101782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27DEBCA-4B44-4ED7-19FD-A7650EE42373}"/>
              </a:ext>
            </a:extLst>
          </p:cNvPr>
          <p:cNvSpPr/>
          <p:nvPr/>
        </p:nvSpPr>
        <p:spPr>
          <a:xfrm>
            <a:off x="1349309" y="3725333"/>
            <a:ext cx="6846424" cy="270934"/>
          </a:xfrm>
          <a:prstGeom prst="rect">
            <a:avLst/>
          </a:prstGeom>
          <a:solidFill>
            <a:srgbClr val="FFFC00">
              <a:alpha val="5058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BEAA8EB-3341-7772-5384-6BE123F48EF3}"/>
              </a:ext>
            </a:extLst>
          </p:cNvPr>
          <p:cNvSpPr/>
          <p:nvPr/>
        </p:nvSpPr>
        <p:spPr>
          <a:xfrm>
            <a:off x="1400110" y="3471334"/>
            <a:ext cx="7925739" cy="270934"/>
          </a:xfrm>
          <a:prstGeom prst="rect">
            <a:avLst/>
          </a:prstGeom>
          <a:solidFill>
            <a:srgbClr val="FFFC00">
              <a:alpha val="5058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7D4ED8B-FD25-A64A-515E-59DE629175F3}"/>
              </a:ext>
            </a:extLst>
          </p:cNvPr>
          <p:cNvSpPr/>
          <p:nvPr/>
        </p:nvSpPr>
        <p:spPr>
          <a:xfrm>
            <a:off x="4555067" y="3193476"/>
            <a:ext cx="4770782" cy="277858"/>
          </a:xfrm>
          <a:prstGeom prst="rect">
            <a:avLst/>
          </a:prstGeom>
          <a:solidFill>
            <a:srgbClr val="FFFC00">
              <a:alpha val="5058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33D427B-5ED3-C538-3ECA-1A1DFDAA8829}"/>
              </a:ext>
            </a:extLst>
          </p:cNvPr>
          <p:cNvSpPr/>
          <p:nvPr/>
        </p:nvSpPr>
        <p:spPr>
          <a:xfrm>
            <a:off x="1349309" y="5238216"/>
            <a:ext cx="7862423" cy="311684"/>
          </a:xfrm>
          <a:prstGeom prst="rect">
            <a:avLst/>
          </a:prstGeom>
          <a:solidFill>
            <a:srgbClr val="FFFC00">
              <a:alpha val="5058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7E9CDF0-DC6E-3129-ABCE-CAD6CFE56822}"/>
              </a:ext>
            </a:extLst>
          </p:cNvPr>
          <p:cNvSpPr/>
          <p:nvPr/>
        </p:nvSpPr>
        <p:spPr>
          <a:xfrm>
            <a:off x="6587067" y="4948131"/>
            <a:ext cx="2646956" cy="311684"/>
          </a:xfrm>
          <a:prstGeom prst="rect">
            <a:avLst/>
          </a:prstGeom>
          <a:solidFill>
            <a:srgbClr val="FFFC00">
              <a:alpha val="5058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6881B8F-7C9B-E163-43E7-E3CCF78B4514}"/>
              </a:ext>
            </a:extLst>
          </p:cNvPr>
          <p:cNvSpPr/>
          <p:nvPr/>
        </p:nvSpPr>
        <p:spPr>
          <a:xfrm>
            <a:off x="1327017" y="5555715"/>
            <a:ext cx="3075649" cy="329959"/>
          </a:xfrm>
          <a:prstGeom prst="rect">
            <a:avLst/>
          </a:prstGeom>
          <a:solidFill>
            <a:srgbClr val="FFFC00">
              <a:alpha val="5058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3B29096-2651-D3EE-C292-FD50388F1A2F}"/>
              </a:ext>
            </a:extLst>
          </p:cNvPr>
          <p:cNvSpPr/>
          <p:nvPr/>
        </p:nvSpPr>
        <p:spPr>
          <a:xfrm>
            <a:off x="8427094" y="4254046"/>
            <a:ext cx="898755" cy="303624"/>
          </a:xfrm>
          <a:prstGeom prst="rect">
            <a:avLst/>
          </a:prstGeom>
          <a:solidFill>
            <a:srgbClr val="FFFC00">
              <a:alpha val="5058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83218C8-49C9-8E6A-876A-6D9B0E2AE926}"/>
              </a:ext>
            </a:extLst>
          </p:cNvPr>
          <p:cNvSpPr/>
          <p:nvPr/>
        </p:nvSpPr>
        <p:spPr>
          <a:xfrm>
            <a:off x="1400109" y="4557670"/>
            <a:ext cx="2884023" cy="311684"/>
          </a:xfrm>
          <a:prstGeom prst="rect">
            <a:avLst/>
          </a:prstGeom>
          <a:solidFill>
            <a:srgbClr val="FFFC00">
              <a:alpha val="5058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3998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FD25D27-F707-9C5C-5D38-80E54BFD0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Assumptions: Model Diversity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21CDEC-924D-1981-6628-F15F7B0C41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biLevel thresh="75000"/>
          </a:blip>
          <a:srcRect t="21282"/>
          <a:stretch/>
        </p:blipFill>
        <p:spPr>
          <a:xfrm>
            <a:off x="1371600" y="1653778"/>
            <a:ext cx="7866847" cy="1485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268FF91-C3B0-048B-D063-02AC59218A09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</a:blip>
          <a:stretch>
            <a:fillRect/>
          </a:stretch>
        </p:blipFill>
        <p:spPr>
          <a:xfrm>
            <a:off x="1371600" y="3178688"/>
            <a:ext cx="7866847" cy="17162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CAC3291-8429-09DC-366F-27D191C9D824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75000"/>
          </a:blip>
          <a:stretch>
            <a:fillRect/>
          </a:stretch>
        </p:blipFill>
        <p:spPr>
          <a:xfrm>
            <a:off x="1371600" y="4898522"/>
            <a:ext cx="7866847" cy="11434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E4EA39C-06F2-75B2-E672-3BF323D4E1E5}"/>
              </a:ext>
            </a:extLst>
          </p:cNvPr>
          <p:cNvSpPr txBox="1"/>
          <p:nvPr/>
        </p:nvSpPr>
        <p:spPr>
          <a:xfrm>
            <a:off x="1371600" y="6263964"/>
            <a:ext cx="705549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i="1" dirty="0" err="1">
                <a:effectLst/>
                <a:latin typeface="Calibri" panose="020F0502020204030204" pitchFamily="34" charset="0"/>
              </a:rPr>
              <a:t>Zhi</a:t>
            </a:r>
            <a:r>
              <a:rPr lang="en-US" sz="1400" i="1" dirty="0">
                <a:effectLst/>
                <a:latin typeface="Calibri" panose="020F0502020204030204" pitchFamily="34" charset="0"/>
              </a:rPr>
              <a:t>-Hua Zhou </a:t>
            </a:r>
            <a:r>
              <a:rPr lang="en-US" sz="1400" i="1" dirty="0">
                <a:latin typeface="Calibri" panose="020F0502020204030204" pitchFamily="34" charset="0"/>
              </a:rPr>
              <a:t>“Ensemble Methods: Foundations &amp; Algorithms” 2012</a:t>
            </a:r>
            <a:br>
              <a:rPr lang="en-US" sz="1400" i="1" dirty="0">
                <a:effectLst/>
                <a:latin typeface="Calibri" panose="020F0502020204030204" pitchFamily="34" charset="0"/>
              </a:rPr>
            </a:br>
            <a:endParaRPr lang="en-US" sz="1400" i="1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E9B24DF-1E97-432B-642E-6C95F8EEA419}"/>
              </a:ext>
            </a:extLst>
          </p:cNvPr>
          <p:cNvSpPr/>
          <p:nvPr/>
        </p:nvSpPr>
        <p:spPr>
          <a:xfrm>
            <a:off x="5858933" y="2302659"/>
            <a:ext cx="3399183" cy="270934"/>
          </a:xfrm>
          <a:prstGeom prst="rect">
            <a:avLst/>
          </a:prstGeom>
          <a:solidFill>
            <a:srgbClr val="FFFC00">
              <a:alpha val="5058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7D5B1E8-FC3D-0288-EDB5-4CB53A508199}"/>
              </a:ext>
            </a:extLst>
          </p:cNvPr>
          <p:cNvSpPr/>
          <p:nvPr/>
        </p:nvSpPr>
        <p:spPr>
          <a:xfrm>
            <a:off x="2031533" y="3464596"/>
            <a:ext cx="7226584" cy="270934"/>
          </a:xfrm>
          <a:prstGeom prst="rect">
            <a:avLst/>
          </a:prstGeom>
          <a:solidFill>
            <a:srgbClr val="FFFC00">
              <a:alpha val="5058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CCD54A4-A211-0025-AE8B-7DC33F8FC0A5}"/>
              </a:ext>
            </a:extLst>
          </p:cNvPr>
          <p:cNvSpPr/>
          <p:nvPr/>
        </p:nvSpPr>
        <p:spPr>
          <a:xfrm>
            <a:off x="1389425" y="2573320"/>
            <a:ext cx="4029242" cy="270934"/>
          </a:xfrm>
          <a:prstGeom prst="rect">
            <a:avLst/>
          </a:prstGeom>
          <a:solidFill>
            <a:srgbClr val="FFFC00">
              <a:alpha val="5058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1308EC1-9F64-E1F6-D520-5F4684596485}"/>
              </a:ext>
            </a:extLst>
          </p:cNvPr>
          <p:cNvSpPr/>
          <p:nvPr/>
        </p:nvSpPr>
        <p:spPr>
          <a:xfrm>
            <a:off x="1389425" y="3735257"/>
            <a:ext cx="6247508" cy="286181"/>
          </a:xfrm>
          <a:prstGeom prst="rect">
            <a:avLst/>
          </a:prstGeom>
          <a:solidFill>
            <a:srgbClr val="FFFC00">
              <a:alpha val="5058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947614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Crop</Template>
  <TotalTime>21766</TotalTime>
  <Words>1951</Words>
  <Application>Microsoft Macintosh PowerPoint</Application>
  <PresentationFormat>Widescreen</PresentationFormat>
  <Paragraphs>194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Arial</vt:lpstr>
      <vt:lpstr>Calibri</vt:lpstr>
      <vt:lpstr>Franklin Gothic Book</vt:lpstr>
      <vt:lpstr>system-ui</vt:lpstr>
      <vt:lpstr>Crop</vt:lpstr>
      <vt:lpstr>Ensembling</vt:lpstr>
      <vt:lpstr>Rapid Rise in Research</vt:lpstr>
      <vt:lpstr>Popularity in Competitions</vt:lpstr>
      <vt:lpstr>Counterpoint &amp; Considerations</vt:lpstr>
      <vt:lpstr>Basic Approach</vt:lpstr>
      <vt:lpstr>Combination Methods</vt:lpstr>
      <vt:lpstr>Meta-Learners</vt:lpstr>
      <vt:lpstr>Assumptions: Out-of-fold predictions</vt:lpstr>
      <vt:lpstr>Assumptions: Model Diversity</vt:lpstr>
      <vt:lpstr>Assumptions: Pruning</vt:lpstr>
      <vt:lpstr>Assumptions: Pruning</vt:lpstr>
      <vt:lpstr>demonstration</vt:lpstr>
      <vt:lpstr>Background info on case for demo</vt:lpstr>
      <vt:lpstr>Neural Network Meta-Learner</vt:lpstr>
      <vt:lpstr>Base Learner Models</vt:lpstr>
      <vt:lpstr>In-fold vs. out-of-fold predictions</vt:lpstr>
      <vt:lpstr>Comparison of Ensembles trained  from in-fold vs. out-of-fold predictions</vt:lpstr>
      <vt:lpstr>Pruning Exercises by Ranking Order</vt:lpstr>
      <vt:lpstr>Pruning a Neural-Network Meta-Learner</vt:lpstr>
      <vt:lpstr>Comparison of ensemble models</vt:lpstr>
      <vt:lpstr>Re-cap so far</vt:lpstr>
      <vt:lpstr>Recent Deep Ensemble research</vt:lpstr>
      <vt:lpstr>Recent Deep Ensemble research</vt:lpstr>
      <vt:lpstr>Recent Deep Ensemble research</vt:lpstr>
      <vt:lpstr>Snapshot Ensemble Results</vt:lpstr>
      <vt:lpstr>Snapshot Ensemble Results</vt:lpstr>
      <vt:lpstr>References</vt:lpstr>
      <vt:lpstr>Appendix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Ensembling</dc:title>
  <dc:creator>Rick Fontenot</dc:creator>
  <cp:lastModifiedBy>Rick Fontenot</cp:lastModifiedBy>
  <cp:revision>24</cp:revision>
  <dcterms:created xsi:type="dcterms:W3CDTF">2022-07-11T17:45:57Z</dcterms:created>
  <dcterms:modified xsi:type="dcterms:W3CDTF">2022-07-26T20:32:29Z</dcterms:modified>
</cp:coreProperties>
</file>